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275" r:id="rId4"/>
    <p:sldId id="266" r:id="rId5"/>
    <p:sldId id="267" r:id="rId6"/>
    <p:sldId id="268" r:id="rId7"/>
    <p:sldId id="278" r:id="rId8"/>
    <p:sldId id="279" r:id="rId9"/>
    <p:sldId id="280" r:id="rId10"/>
    <p:sldId id="269" r:id="rId11"/>
    <p:sldId id="270" r:id="rId12"/>
    <p:sldId id="271" r:id="rId13"/>
    <p:sldId id="272" r:id="rId14"/>
    <p:sldId id="277" r:id="rId15"/>
    <p:sldId id="276" r:id="rId16"/>
    <p:sldId id="273" r:id="rId17"/>
    <p:sldId id="274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46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685891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028837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371783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714729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057674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400620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743566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10" autoAdjust="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D8C384-8CC3-0C49-844C-FC9C7E2890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19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83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71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714729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8C384-8CC3-0C49-844C-FC9C7E2890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0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HIPAA Training- For</a:t>
            </a:r>
            <a:r>
              <a:rPr lang="en-US" baseline="0" dirty="0" smtClean="0"/>
              <a:t> those of you who recently completed a HIPAA training and have run into an error upon completion. Please send us an email and we will send you information on who to contact to resolve that issue.</a:t>
            </a:r>
          </a:p>
          <a:p>
            <a:r>
              <a:rPr lang="en-US" baseline="0" dirty="0" smtClean="0"/>
              <a:t>24-72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8C384-8CC3-0C49-844C-FC9C7E2890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5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Registration Clerk: Welcome and register individuals to be tested- (Check ID, mark them on roster) </a:t>
            </a:r>
          </a:p>
          <a:p>
            <a:pPr rtl="0" fontAlgn="base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Saliva Test Observer: Instruct individuals on saliva test process and observe proper collection of saliva sample</a:t>
            </a:r>
          </a:p>
          <a:p>
            <a:pPr rtl="0" fontAlgn="base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Logistics Support Staff: Responsible for site set up and supplies </a:t>
            </a:r>
          </a:p>
          <a:p>
            <a:pPr rtl="0" fontAlgn="base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Team Lead: Health Emergency Response Office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8C384-8CC3-0C49-844C-FC9C7E2890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2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8C384-8CC3-0C49-844C-FC9C7E2890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9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team member</a:t>
            </a:r>
            <a:r>
              <a:rPr lang="en-US" baseline="0" dirty="0" smtClean="0"/>
              <a:t> will be provided a  “go” bag which will includes, a surgical mask, gloves and goggles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Do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we want to remind them not to sign up for a shift if they have symptoms, i.e.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Do not sign up for a shift if you have symptoms or have been exposed to COVID (Or remind them to read Handbook Addendum to follow safe COVID deployment protocols). </a:t>
            </a:r>
            <a:b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8C384-8CC3-0C49-844C-FC9C7E2890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that</a:t>
            </a:r>
            <a:r>
              <a:rPr lang="en-US" baseline="0" dirty="0" smtClean="0"/>
              <a:t> everyone sign in when arrive</a:t>
            </a:r>
          </a:p>
          <a:p>
            <a:r>
              <a:rPr lang="en-US" baseline="0" dirty="0" smtClean="0"/>
              <a:t>Onsite set up and just in time training will happen before shift begins </a:t>
            </a:r>
          </a:p>
          <a:p>
            <a:r>
              <a:rPr lang="en-US" baseline="0" dirty="0" smtClean="0"/>
              <a:t>Parking vouchers will be provided (depending on the site location)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8C384-8CC3-0C49-844C-FC9C7E2890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You will not be required to respond to every deployment opportunity. Everyone on the team will be contacted when a need arises and you will have an opportunity to sign up on Shiftboard if you are available to fill that role for that date and time. </a:t>
            </a:r>
            <a:endParaRPr lang="en-US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8C384-8CC3-0C49-844C-FC9C7E2890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8C384-8CC3-0C49-844C-FC9C7E2890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5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8C384-8CC3-0C49-844C-FC9C7E2890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3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about:blank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0550"/>
            <a:ext cx="8001000" cy="857250"/>
          </a:xfrm>
        </p:spPr>
        <p:txBody>
          <a:bodyPr/>
          <a:lstStyle>
            <a:lvl1pPr algn="l">
              <a:defRPr>
                <a:solidFill>
                  <a:srgbClr val="7A0019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190750"/>
            <a:ext cx="8001000" cy="4572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>
              <a:buNone/>
              <a:defRPr sz="1800">
                <a:solidFill>
                  <a:srgbClr val="FFFFFF"/>
                </a:solidFill>
              </a:defRPr>
            </a:lvl2pPr>
            <a:lvl3pPr marL="685891" indent="0">
              <a:buNone/>
              <a:defRPr sz="1800">
                <a:solidFill>
                  <a:srgbClr val="FFFFFF"/>
                </a:solidFill>
              </a:defRPr>
            </a:lvl3pPr>
            <a:lvl4pPr marL="1028837" indent="0">
              <a:buNone/>
              <a:defRPr sz="1800">
                <a:solidFill>
                  <a:srgbClr val="FFFFFF"/>
                </a:solidFill>
              </a:defRPr>
            </a:lvl4pPr>
            <a:lvl5pPr marL="1371783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Presenter/unit/department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647950"/>
            <a:ext cx="8001000" cy="381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>
              <a:buNone/>
              <a:defRPr sz="1200">
                <a:solidFill>
                  <a:srgbClr val="FFFFFF"/>
                </a:solidFill>
              </a:defRPr>
            </a:lvl2pPr>
            <a:lvl3pPr marL="685891" indent="0">
              <a:buNone/>
              <a:defRPr sz="1200">
                <a:solidFill>
                  <a:srgbClr val="FFFFFF"/>
                </a:solidFill>
              </a:defRPr>
            </a:lvl3pPr>
            <a:lvl4pPr marL="1028837" indent="0">
              <a:buNone/>
              <a:defRPr sz="1200">
                <a:solidFill>
                  <a:srgbClr val="FFFFFF"/>
                </a:solidFill>
              </a:defRPr>
            </a:lvl4pPr>
            <a:lvl5pPr marL="1371783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5" name="graphics_HD-title-gold.png" descr="/Users/ranja/Documents/5-resources/ppt/2018 ppt-with R/new/working files/graphics_HD-title-gold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5777"/>
            <a:ext cx="9144000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28600"/>
            <a:ext cx="5676900" cy="40576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0" i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46" indent="0">
              <a:buNone/>
              <a:defRPr sz="1400"/>
            </a:lvl2pPr>
            <a:lvl3pPr marL="685891" indent="0">
              <a:buNone/>
              <a:defRPr sz="1200"/>
            </a:lvl3pPr>
            <a:lvl4pPr marL="1028837" indent="0">
              <a:buNone/>
              <a:defRPr sz="1100"/>
            </a:lvl4pPr>
            <a:lvl5pPr marL="1371783" indent="0">
              <a:buNone/>
              <a:defRPr sz="1100"/>
            </a:lvl5pPr>
            <a:lvl6pPr marL="1714729" indent="0">
              <a:buNone/>
              <a:defRPr sz="1100"/>
            </a:lvl6pPr>
            <a:lvl7pPr marL="2057674" indent="0">
              <a:buNone/>
              <a:defRPr sz="1100"/>
            </a:lvl7pPr>
            <a:lvl8pPr marL="2400620" indent="0">
              <a:buNone/>
              <a:defRPr sz="1100"/>
            </a:lvl8pPr>
            <a:lvl9pPr marL="2743566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9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6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29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5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about:blank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graphics_HD-M-gold.png" descr="/Users/ranja/Documents/5-resources/ppt/2018 ppt-with R/new/working files/graphics_HD-M-gold.png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2035"/>
            <a:ext cx="9144000" cy="2914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0">
          <a:solidFill>
            <a:srgbClr val="7A001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5pPr>
      <a:lvl6pPr marL="342946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6pPr>
      <a:lvl7pPr marL="685891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7pPr>
      <a:lvl8pPr marL="1028837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8pPr>
      <a:lvl9pPr marL="1371783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209" indent="-257209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557287" indent="-21434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100">
          <a:solidFill>
            <a:srgbClr val="595959"/>
          </a:solidFill>
          <a:latin typeface="+mn-lt"/>
          <a:ea typeface="ＭＳ Ｐゴシック" charset="0"/>
        </a:defRPr>
      </a:lvl2pPr>
      <a:lvl3pPr marL="857364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1800">
          <a:solidFill>
            <a:srgbClr val="595959"/>
          </a:solidFill>
          <a:latin typeface="+mn-lt"/>
          <a:ea typeface="ＭＳ Ｐゴシック" charset="0"/>
        </a:defRPr>
      </a:lvl3pPr>
      <a:lvl4pPr marL="1200310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1500">
          <a:solidFill>
            <a:srgbClr val="595959"/>
          </a:solidFill>
          <a:latin typeface="+mn-lt"/>
          <a:ea typeface="ＭＳ Ｐゴシック" charset="0"/>
        </a:defRPr>
      </a:lvl4pPr>
      <a:lvl5pPr marL="1543256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rgbClr val="595959"/>
          </a:solidFill>
          <a:latin typeface="+mn-lt"/>
          <a:ea typeface="ＭＳ Ｐゴシック" charset="0"/>
        </a:defRPr>
      </a:lvl5pPr>
      <a:lvl6pPr marL="1886201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9147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2093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5039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ftboard.com/UMN_MRC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Medical Reserve Corps </a:t>
            </a:r>
            <a:br>
              <a:rPr lang="en-US" dirty="0" smtClean="0"/>
            </a:br>
            <a:r>
              <a:rPr lang="en-US" dirty="0"/>
              <a:t>COVID-19 Rapid </a:t>
            </a:r>
            <a:r>
              <a:rPr lang="en-US" dirty="0" smtClean="0"/>
              <a:t>Response Saliva </a:t>
            </a:r>
            <a:r>
              <a:rPr lang="en-US" dirty="0"/>
              <a:t>Testing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Kathy Berlin</a:t>
            </a:r>
            <a:br>
              <a:rPr lang="en-US" dirty="0" smtClean="0"/>
            </a:br>
            <a:r>
              <a:rPr lang="en-US" dirty="0" smtClean="0"/>
              <a:t>U </a:t>
            </a:r>
            <a:r>
              <a:rPr lang="en-US" dirty="0"/>
              <a:t>of M Medical Reserve Corps Coordinator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9533" y="3009900"/>
            <a:ext cx="8001000" cy="381000"/>
          </a:xfrm>
        </p:spPr>
        <p:txBody>
          <a:bodyPr/>
          <a:lstStyle/>
          <a:p>
            <a:pPr algn="ctr"/>
            <a:r>
              <a:rPr lang="en-US" dirty="0" smtClean="0"/>
              <a:t>October 7,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3523488" cy="312036"/>
          </a:xfrm>
        </p:spPr>
        <p:txBody>
          <a:bodyPr/>
          <a:lstStyle/>
          <a:p>
            <a:r>
              <a:rPr lang="en-US" b="1" dirty="0" smtClean="0"/>
              <a:t>Health &amp; Safety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47750"/>
            <a:ext cx="7772400" cy="3238500"/>
          </a:xfrm>
        </p:spPr>
        <p:txBody>
          <a:bodyPr/>
          <a:lstStyle/>
          <a:p>
            <a:r>
              <a:rPr lang="en-US" sz="2800" dirty="0"/>
              <a:t>“Go” Bags for each team member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with supplies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Surgical masks, gloves and goggles will be provided</a:t>
            </a:r>
          </a:p>
          <a:p>
            <a:pPr lvl="1"/>
            <a:r>
              <a:rPr lang="en-US" dirty="0" smtClean="0"/>
              <a:t>Remember to disinfectant gloves when you come into contact with samples or other contaminated materials</a:t>
            </a:r>
          </a:p>
          <a:p>
            <a:pPr lvl="1"/>
            <a:r>
              <a:rPr lang="en-US" dirty="0" smtClean="0"/>
              <a:t>Disinfect goggles at end of shift and place in Go bag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s://umn-bookstores-drupal.s3.amazonaws.com/6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9550"/>
            <a:ext cx="2590800" cy="2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Deployment 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95350"/>
            <a:ext cx="7772400" cy="3276600"/>
          </a:xfrm>
        </p:spPr>
        <p:txBody>
          <a:bodyPr/>
          <a:lstStyle/>
          <a:p>
            <a:r>
              <a:rPr lang="en-US" sz="3200" dirty="0" smtClean="0"/>
              <a:t>Boynton notifies HERO staff of cluster/outbreak</a:t>
            </a:r>
          </a:p>
          <a:p>
            <a:r>
              <a:rPr lang="en-US" sz="3200" dirty="0" smtClean="0"/>
              <a:t>Team members are notified (email, text, phone call)</a:t>
            </a:r>
          </a:p>
          <a:p>
            <a:r>
              <a:rPr lang="en-US" sz="3200" dirty="0" smtClean="0"/>
              <a:t>Team members sign up for shift</a:t>
            </a:r>
          </a:p>
          <a:p>
            <a:r>
              <a:rPr lang="en-US" sz="3200" dirty="0" smtClean="0"/>
              <a:t>Meet at testing site</a:t>
            </a:r>
          </a:p>
          <a:p>
            <a:r>
              <a:rPr lang="en-US" sz="3200" dirty="0" smtClean="0"/>
              <a:t>Deployed as a team of at least 3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31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857250"/>
          </a:xfrm>
        </p:spPr>
        <p:txBody>
          <a:bodyPr/>
          <a:lstStyle/>
          <a:p>
            <a:r>
              <a:rPr lang="en-US" b="1" dirty="0" smtClean="0"/>
              <a:t>Shifts</a:t>
            </a: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5850"/>
            <a:ext cx="8534400" cy="3200400"/>
          </a:xfrm>
        </p:spPr>
        <p:txBody>
          <a:bodyPr/>
          <a:lstStyle/>
          <a:p>
            <a:r>
              <a:rPr lang="en-US" sz="3600" dirty="0" smtClean="0"/>
              <a:t>8 </a:t>
            </a:r>
            <a:r>
              <a:rPr lang="en-US" sz="3600" dirty="0"/>
              <a:t>am - 7 </a:t>
            </a:r>
            <a:r>
              <a:rPr lang="en-US" sz="3600" dirty="0" smtClean="0"/>
              <a:t>pm; potentially  7 </a:t>
            </a:r>
            <a:r>
              <a:rPr lang="en-US" sz="3600" dirty="0"/>
              <a:t>days a week </a:t>
            </a:r>
            <a:endParaRPr lang="en-US" sz="3600" dirty="0" smtClean="0"/>
          </a:p>
          <a:p>
            <a:r>
              <a:rPr lang="en-US" sz="3600" dirty="0" smtClean="0"/>
              <a:t>Anticipated </a:t>
            </a:r>
            <a:r>
              <a:rPr lang="en-US" sz="3600" dirty="0"/>
              <a:t>length of shifts will range from 2 to 4 </a:t>
            </a:r>
            <a:r>
              <a:rPr lang="en-US" sz="3600" dirty="0" smtClean="0"/>
              <a:t>hours</a:t>
            </a:r>
            <a:endParaRPr lang="en-US" sz="3600" dirty="0"/>
          </a:p>
          <a:p>
            <a:r>
              <a:rPr lang="en-US" sz="3600" dirty="0"/>
              <a:t>Sign up for a shift </a:t>
            </a:r>
            <a:r>
              <a:rPr lang="en-US" sz="3600" dirty="0" smtClean="0"/>
              <a:t>using </a:t>
            </a:r>
            <a:r>
              <a:rPr lang="en-US" sz="3600" dirty="0" smtClean="0">
                <a:hlinkClick r:id="rId3"/>
              </a:rPr>
              <a:t>Shiftboard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C00000"/>
                </a:solidFill>
              </a:rPr>
              <a:t>Notify Team Lead if ill or cannot make shift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857250"/>
          </a:xfrm>
        </p:spPr>
        <p:txBody>
          <a:bodyPr/>
          <a:lstStyle/>
          <a:p>
            <a:r>
              <a:rPr lang="en-US" b="1" dirty="0" smtClean="0"/>
              <a:t>Scheduling: Shiftboard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2530"/>
            <a:ext cx="7772400" cy="2971800"/>
          </a:xfrm>
        </p:spPr>
        <p:txBody>
          <a:bodyPr/>
          <a:lstStyle/>
          <a:p>
            <a:r>
              <a:rPr lang="en-US" sz="3200" dirty="0" smtClean="0">
                <a:hlinkClick r:id="rId3"/>
              </a:rPr>
              <a:t>Shiftboard</a:t>
            </a:r>
            <a:endParaRPr lang="en-US" sz="3200" dirty="0" smtClean="0"/>
          </a:p>
          <a:p>
            <a:r>
              <a:rPr lang="en-US" sz="3200" dirty="0" smtClean="0"/>
              <a:t>Click on “Schedules” </a:t>
            </a:r>
          </a:p>
          <a:p>
            <a:r>
              <a:rPr lang="en-US" sz="3200" dirty="0" smtClean="0"/>
              <a:t>Find date of deployment</a:t>
            </a:r>
          </a:p>
          <a:p>
            <a:r>
              <a:rPr lang="en-US" sz="3200" dirty="0" smtClean="0"/>
              <a:t>Click on “available” for </a:t>
            </a:r>
            <a:br>
              <a:rPr lang="en-US" sz="3200" dirty="0" smtClean="0"/>
            </a:br>
            <a:r>
              <a:rPr lang="en-US" sz="3200" dirty="0" smtClean="0"/>
              <a:t>role you wish to fill</a:t>
            </a:r>
          </a:p>
          <a:p>
            <a:pPr lvl="1"/>
            <a:r>
              <a:rPr lang="en-US" dirty="0" smtClean="0"/>
              <a:t>Reminder email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81150"/>
            <a:ext cx="39014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Show and Tell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youtu.be/HDdSLAps04Y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Test Kit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Thoughts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If sick…..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Parking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Adaptable and flexible</a:t>
            </a:r>
          </a:p>
        </p:txBody>
      </p:sp>
    </p:spTree>
    <p:extLst>
      <p:ext uri="{BB962C8B-B14F-4D97-AF65-F5344CB8AC3E}">
        <p14:creationId xmlns:p14="http://schemas.microsoft.com/office/powerpoint/2010/main" val="13299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Contact HERO Staff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06" y="1115197"/>
            <a:ext cx="7772400" cy="571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Email us at </a:t>
            </a:r>
            <a:r>
              <a:rPr lang="en-US" dirty="0" smtClean="0">
                <a:hlinkClick r:id="rId3"/>
              </a:rPr>
              <a:t>medicalreserve@umn.edu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88" y="1677732"/>
            <a:ext cx="1634000" cy="2466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982" y="1686697"/>
            <a:ext cx="1662602" cy="2570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888" y="4306529"/>
            <a:ext cx="177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Kathy Berlin 612-202-0715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8704" y="4302227"/>
            <a:ext cx="166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Kris Kaus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43300" y="34099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Megan Whittet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35" y="1686697"/>
            <a:ext cx="2438400" cy="16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Q&amp;A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0015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297180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  <a:p>
            <a:r>
              <a:rPr lang="en-US" dirty="0"/>
              <a:t>Team </a:t>
            </a:r>
            <a:r>
              <a:rPr lang="en-US" dirty="0" smtClean="0"/>
              <a:t>Expectations  </a:t>
            </a:r>
          </a:p>
          <a:p>
            <a:r>
              <a:rPr lang="en-US" dirty="0" smtClean="0"/>
              <a:t>Roles</a:t>
            </a:r>
            <a:endParaRPr lang="en-US" dirty="0"/>
          </a:p>
          <a:p>
            <a:r>
              <a:rPr lang="en-US" dirty="0"/>
              <a:t>Health &amp; Safety/ PPE</a:t>
            </a:r>
          </a:p>
          <a:p>
            <a:r>
              <a:rPr lang="en-US" dirty="0"/>
              <a:t>Deployment Process </a:t>
            </a:r>
          </a:p>
          <a:p>
            <a:r>
              <a:rPr lang="en-US" dirty="0"/>
              <a:t>Scheduling </a:t>
            </a:r>
            <a:r>
              <a:rPr lang="en-US" dirty="0" smtClean="0"/>
              <a:t>&amp; </a:t>
            </a:r>
            <a:r>
              <a:rPr lang="en-US" dirty="0"/>
              <a:t>Shifts</a:t>
            </a:r>
          </a:p>
          <a:p>
            <a:r>
              <a:rPr lang="en-US" dirty="0" smtClean="0"/>
              <a:t>Contacting HERO </a:t>
            </a:r>
            <a:r>
              <a:rPr lang="en-US" dirty="0"/>
              <a:t>staff 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0297"/>
            <a:ext cx="7772400" cy="857250"/>
          </a:xfrm>
        </p:spPr>
        <p:txBody>
          <a:bodyPr/>
          <a:lstStyle/>
          <a:p>
            <a:r>
              <a:rPr lang="en-US" b="1" dirty="0" smtClean="0"/>
              <a:t>Campus COVID-19 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95350"/>
            <a:ext cx="3810000" cy="3390900"/>
          </a:xfrm>
        </p:spPr>
        <p:txBody>
          <a:bodyPr/>
          <a:lstStyle/>
          <a:p>
            <a:r>
              <a:rPr lang="en-US" sz="3200" dirty="0" smtClean="0"/>
              <a:t>Mtest</a:t>
            </a:r>
          </a:p>
          <a:p>
            <a:pPr marL="342946" lvl="1" indent="0">
              <a:buNone/>
            </a:pPr>
            <a:endParaRPr lang="en-US" sz="3200" dirty="0"/>
          </a:p>
          <a:p>
            <a:r>
              <a:rPr lang="en-US" sz="3200" dirty="0"/>
              <a:t>Saliva Testing Program</a:t>
            </a:r>
          </a:p>
          <a:p>
            <a:endParaRPr lang="en-US" sz="3200" dirty="0"/>
          </a:p>
          <a:p>
            <a:r>
              <a:rPr lang="en-US" sz="3200" dirty="0" smtClean="0"/>
              <a:t>Rapid Response Saliva Testing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09750"/>
            <a:ext cx="3227832" cy="1335024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 bwMode="auto">
          <a:xfrm rot="19339327">
            <a:off x="3880419" y="3175317"/>
            <a:ext cx="1663470" cy="548640"/>
          </a:xfrm>
          <a:prstGeom prst="stripedRightArrow">
            <a:avLst/>
          </a:prstGeom>
          <a:solidFill>
            <a:srgbClr val="7A001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71550"/>
          </a:xfrm>
        </p:spPr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305800" cy="34671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This team will conduct COVID-19 Saliva Testing for the University of Minnesota, in the event of:</a:t>
            </a:r>
          </a:p>
          <a:p>
            <a:pPr marL="0" indent="0">
              <a:buNone/>
            </a:pPr>
            <a:endParaRPr lang="en-US" sz="3200" dirty="0" smtClean="0"/>
          </a:p>
          <a:p>
            <a:pPr lvl="1"/>
            <a:r>
              <a:rPr lang="en-US" sz="2500" dirty="0"/>
              <a:t>Newly identified cluster of cases</a:t>
            </a:r>
          </a:p>
          <a:p>
            <a:pPr lvl="1"/>
            <a:r>
              <a:rPr lang="en-US" sz="2500" dirty="0"/>
              <a:t>An outbreak of cases related to an identifiable group and/or location on campus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05800" cy="857250"/>
          </a:xfrm>
        </p:spPr>
        <p:txBody>
          <a:bodyPr/>
          <a:lstStyle/>
          <a:p>
            <a:r>
              <a:rPr lang="en-US" b="1" dirty="0" smtClean="0"/>
              <a:t>Team 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7772400" cy="2971800"/>
          </a:xfrm>
        </p:spPr>
        <p:txBody>
          <a:bodyPr/>
          <a:lstStyle/>
          <a:p>
            <a:r>
              <a:rPr lang="en-US" dirty="0"/>
              <a:t>Complete mandatory online HIPAA training (</a:t>
            </a:r>
            <a:r>
              <a:rPr lang="en-US" dirty="0">
                <a:hlinkClick r:id="rId3"/>
              </a:rPr>
              <a:t>Link to HIPAA Training</a:t>
            </a:r>
            <a:r>
              <a:rPr lang="en-US" dirty="0"/>
              <a:t>)</a:t>
            </a:r>
          </a:p>
          <a:p>
            <a:r>
              <a:rPr lang="en-US" dirty="0" smtClean="0"/>
              <a:t>Complete mandatory</a:t>
            </a:r>
            <a:r>
              <a:rPr lang="en-US" dirty="0"/>
              <a:t>, 30-minute online training session on saliva </a:t>
            </a:r>
            <a:r>
              <a:rPr lang="en-US" dirty="0" smtClean="0"/>
              <a:t>testing </a:t>
            </a:r>
            <a:r>
              <a:rPr lang="en-US" sz="2800" dirty="0" smtClean="0">
                <a:solidFill>
                  <a:srgbClr val="7A0019"/>
                </a:solidFill>
              </a:rPr>
              <a:t>Completed</a:t>
            </a:r>
            <a:endParaRPr lang="en-US" sz="2800" dirty="0">
              <a:solidFill>
                <a:srgbClr val="7A0019"/>
              </a:solidFill>
            </a:endParaRPr>
          </a:p>
          <a:p>
            <a:r>
              <a:rPr lang="en-US" dirty="0"/>
              <a:t>Review MRC handbook and addendum </a:t>
            </a:r>
          </a:p>
          <a:p>
            <a:r>
              <a:rPr lang="en-US" dirty="0" smtClean="0"/>
              <a:t>Available to be deployed on short notice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23" y="2217420"/>
            <a:ext cx="190777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5850"/>
            <a:ext cx="7772400" cy="3200400"/>
          </a:xfrm>
        </p:spPr>
        <p:txBody>
          <a:bodyPr/>
          <a:lstStyle/>
          <a:p>
            <a:r>
              <a:rPr lang="en-US" dirty="0"/>
              <a:t>Registration </a:t>
            </a:r>
            <a:r>
              <a:rPr lang="en-US" dirty="0" smtClean="0"/>
              <a:t>Clerk 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Saliva Test </a:t>
            </a:r>
            <a:r>
              <a:rPr lang="en-US" dirty="0" smtClean="0"/>
              <a:t>Observer 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Logistics </a:t>
            </a:r>
            <a:r>
              <a:rPr lang="en-US" dirty="0" smtClean="0"/>
              <a:t>Support 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Team </a:t>
            </a:r>
            <a:r>
              <a:rPr lang="en-US" dirty="0" smtClean="0"/>
              <a:t>Lead-Health Emergency Response Office Staff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4878"/>
            <a:ext cx="3730752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857250"/>
          </a:xfrm>
        </p:spPr>
        <p:txBody>
          <a:bodyPr/>
          <a:lstStyle/>
          <a:p>
            <a:pPr algn="ctr"/>
            <a:r>
              <a:rPr lang="en-US" dirty="0" smtClean="0"/>
              <a:t>Rapid Response Saliva Testing Team</a:t>
            </a:r>
            <a:br>
              <a:rPr lang="en-US" dirty="0" smtClean="0"/>
            </a:br>
            <a:r>
              <a:rPr lang="en-US" dirty="0" smtClean="0"/>
              <a:t>Position Checklist: Registration Clerk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086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kern="1200" dirty="0">
                <a:solidFill>
                  <a:schemeClr val="tx1"/>
                </a:solidFill>
                <a:latin typeface="Arial" charset="0"/>
              </a:rPr>
              <a:t>Welcome 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individuals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Check 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Verify no drinking, eating, smoking, chewing gum for 30 minutes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If “no”, direct to testing station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If “yes”, instruct to wait amount of time needed to equal 30 minutes of no drinking, eating, smoking, chewing gum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Place check next to name on roster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Direct to testing station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kern="1200" dirty="0">
              <a:solidFill>
                <a:schemeClr val="tx1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triped Right Arrow 3"/>
          <p:cNvSpPr/>
          <p:nvPr/>
        </p:nvSpPr>
        <p:spPr bwMode="auto">
          <a:xfrm rot="12293701">
            <a:off x="5905592" y="4344185"/>
            <a:ext cx="1663470" cy="548640"/>
          </a:xfrm>
          <a:prstGeom prst="stripedRightArrow">
            <a:avLst/>
          </a:prstGeom>
          <a:solidFill>
            <a:srgbClr val="7A001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Response Saliva Testing Team</a:t>
            </a:r>
            <a:br>
              <a:rPr lang="en-US" dirty="0"/>
            </a:br>
            <a:r>
              <a:rPr lang="en-US" dirty="0"/>
              <a:t>Position Checklist</a:t>
            </a:r>
            <a:r>
              <a:rPr lang="en-US" dirty="0" smtClean="0"/>
              <a:t>: Logistics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6350"/>
            <a:ext cx="7772400" cy="3009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sz="2200" dirty="0" smtClean="0">
                <a:solidFill>
                  <a:schemeClr val="tx1"/>
                </a:solidFill>
              </a:rPr>
              <a:t>et up registration area and testing stations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 smtClean="0">
                <a:solidFill>
                  <a:schemeClr val="tx1"/>
                </a:solidFill>
              </a:rPr>
              <a:t>Measure 6-8 feet between testing station tables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 smtClean="0">
                <a:solidFill>
                  <a:schemeClr val="tx1"/>
                </a:solidFill>
              </a:rPr>
              <a:t>Measure and mark queuing area (6 feet)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Wipe testing tables with disinfectant in between tests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Place test kits on tables in between tests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Restock </a:t>
            </a:r>
            <a:r>
              <a:rPr lang="en-US" sz="2200" dirty="0" smtClean="0">
                <a:solidFill>
                  <a:schemeClr val="tx1"/>
                </a:solidFill>
              </a:rPr>
              <a:t>supplies, as needed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Take down testing stations at end of session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Response Saliva Testing Team</a:t>
            </a:r>
            <a:br>
              <a:rPr lang="en-US" dirty="0"/>
            </a:br>
            <a:r>
              <a:rPr lang="en-US" dirty="0"/>
              <a:t>Position Checklist</a:t>
            </a:r>
            <a:r>
              <a:rPr lang="en-US" dirty="0" smtClean="0"/>
              <a:t>: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85850"/>
            <a:ext cx="7772400" cy="2971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Instruct </a:t>
            </a:r>
            <a:r>
              <a:rPr lang="en-US" kern="1200" dirty="0">
                <a:solidFill>
                  <a:schemeClr val="tx1"/>
                </a:solidFill>
                <a:latin typeface="Arial" charset="0"/>
              </a:rPr>
              <a:t>individuals on saliva test 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process</a:t>
            </a:r>
          </a:p>
          <a:p>
            <a:pPr marL="0" indent="0">
              <a:buNone/>
            </a:pPr>
            <a:endParaRPr lang="en-US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kern="1200" dirty="0">
                <a:solidFill>
                  <a:schemeClr val="tx1"/>
                </a:solidFill>
                <a:latin typeface="Arial" charset="0"/>
              </a:rPr>
              <a:t>O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bserve </a:t>
            </a:r>
            <a:r>
              <a:rPr lang="en-US" kern="1200" dirty="0">
                <a:solidFill>
                  <a:schemeClr val="tx1"/>
                </a:solidFill>
                <a:latin typeface="Arial" charset="0"/>
              </a:rPr>
              <a:t>proper collection of saliva </a:t>
            </a: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sample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Verify completed tests (saliva test tube in plastic bag)</a:t>
            </a:r>
            <a:r>
              <a:rPr lang="en-US" kern="1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kern="1200" dirty="0">
                <a:solidFill>
                  <a:schemeClr val="tx1"/>
                </a:solidFill>
                <a:latin typeface="Arial" charset="0"/>
              </a:rPr>
            </a:b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are placed in appropriate collection bag</a:t>
            </a:r>
          </a:p>
          <a:p>
            <a:pPr marL="0" indent="0">
              <a:buNone/>
            </a:pPr>
            <a:endParaRPr lang="en-US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kern="1200" dirty="0" smtClean="0">
                <a:solidFill>
                  <a:schemeClr val="tx1"/>
                </a:solidFill>
                <a:latin typeface="Arial" charset="0"/>
              </a:rPr>
              <a:t>Direct individuals to throw away used test kit tray items</a:t>
            </a:r>
          </a:p>
        </p:txBody>
      </p:sp>
    </p:spTree>
    <p:extLst>
      <p:ext uri="{BB962C8B-B14F-4D97-AF65-F5344CB8AC3E}">
        <p14:creationId xmlns:p14="http://schemas.microsoft.com/office/powerpoint/2010/main" val="12720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P-regents-PowerPoint-HD-3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D7D9D7"/>
      </a:lt2>
      <a:accent1>
        <a:srgbClr val="7A0019"/>
      </a:accent1>
      <a:accent2>
        <a:srgbClr val="FFCC33"/>
      </a:accent2>
      <a:accent3>
        <a:srgbClr val="C82936"/>
      </a:accent3>
      <a:accent4>
        <a:srgbClr val="003D4C"/>
      </a:accent4>
      <a:accent5>
        <a:srgbClr val="79C9C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UMN-HD-2</Template>
  <TotalTime>1531</TotalTime>
  <Words>793</Words>
  <Application>Microsoft Office PowerPoint</Application>
  <PresentationFormat>On-screen Show (16:9)</PresentationFormat>
  <Paragraphs>124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Corbel</vt:lpstr>
      <vt:lpstr>Wingdings</vt:lpstr>
      <vt:lpstr>SVP-regents-PowerPoint-HD-3</vt:lpstr>
      <vt:lpstr>Medical Reserve Corps  COVID-19 Rapid Response Saliva Testing Team</vt:lpstr>
      <vt:lpstr>Agenda </vt:lpstr>
      <vt:lpstr>Campus COVID-19 Testing</vt:lpstr>
      <vt:lpstr>Purpose</vt:lpstr>
      <vt:lpstr>Team Expectations</vt:lpstr>
      <vt:lpstr>Roles</vt:lpstr>
      <vt:lpstr>Rapid Response Saliva Testing Team Position Checklist: Registration Clerk</vt:lpstr>
      <vt:lpstr>Rapid Response Saliva Testing Team Position Checklist: Logistics Support</vt:lpstr>
      <vt:lpstr>Rapid Response Saliva Testing Team Position Checklist: Observer</vt:lpstr>
      <vt:lpstr>Health &amp; Safety </vt:lpstr>
      <vt:lpstr>Deployment Process </vt:lpstr>
      <vt:lpstr>Shifts  </vt:lpstr>
      <vt:lpstr>Scheduling: Shiftboard</vt:lpstr>
      <vt:lpstr>Show and Tell</vt:lpstr>
      <vt:lpstr>Final Thoughts</vt:lpstr>
      <vt:lpstr>How to Contact HERO Staff</vt:lpstr>
      <vt:lpstr>Q&amp;A 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use this Template</dc:title>
  <dc:creator>Kathleen Berlin</dc:creator>
  <cp:lastModifiedBy> </cp:lastModifiedBy>
  <cp:revision>30</cp:revision>
  <dcterms:created xsi:type="dcterms:W3CDTF">2020-10-02T20:32:47Z</dcterms:created>
  <dcterms:modified xsi:type="dcterms:W3CDTF">2020-10-07T21:19:38Z</dcterms:modified>
</cp:coreProperties>
</file>